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39"/>
  </p:notesMasterIdLst>
  <p:sldIdLst>
    <p:sldId id="256" r:id="rId2"/>
    <p:sldId id="269" r:id="rId3"/>
    <p:sldId id="279" r:id="rId4"/>
    <p:sldId id="318" r:id="rId5"/>
    <p:sldId id="319" r:id="rId6"/>
    <p:sldId id="320" r:id="rId7"/>
    <p:sldId id="321" r:id="rId8"/>
    <p:sldId id="351" r:id="rId9"/>
    <p:sldId id="353" r:id="rId10"/>
    <p:sldId id="352" r:id="rId11"/>
    <p:sldId id="322" r:id="rId12"/>
    <p:sldId id="324" r:id="rId13"/>
    <p:sldId id="323" r:id="rId14"/>
    <p:sldId id="325" r:id="rId15"/>
    <p:sldId id="348" r:id="rId16"/>
    <p:sldId id="349" r:id="rId17"/>
    <p:sldId id="350" r:id="rId18"/>
    <p:sldId id="327" r:id="rId19"/>
    <p:sldId id="328" r:id="rId20"/>
    <p:sldId id="329" r:id="rId21"/>
    <p:sldId id="330" r:id="rId22"/>
    <p:sldId id="331" r:id="rId23"/>
    <p:sldId id="333" r:id="rId24"/>
    <p:sldId id="334" r:id="rId25"/>
    <p:sldId id="339" r:id="rId26"/>
    <p:sldId id="335" r:id="rId27"/>
    <p:sldId id="336" r:id="rId28"/>
    <p:sldId id="337" r:id="rId29"/>
    <p:sldId id="338" r:id="rId30"/>
    <p:sldId id="340" r:id="rId31"/>
    <p:sldId id="341" r:id="rId32"/>
    <p:sldId id="342" r:id="rId33"/>
    <p:sldId id="343" r:id="rId34"/>
    <p:sldId id="344" r:id="rId35"/>
    <p:sldId id="345" r:id="rId36"/>
    <p:sldId id="346" r:id="rId37"/>
    <p:sldId id="34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90399" autoAdjust="0"/>
  </p:normalViewPr>
  <p:slideViewPr>
    <p:cSldViewPr snapToGrid="0" snapToObjects="1">
      <p:cViewPr varScale="1">
        <p:scale>
          <a:sx n="89" d="100"/>
          <a:sy n="89" d="100"/>
        </p:scale>
        <p:origin x="1648"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2/26/21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Spielberg,</a:t>
            </a:r>
            <a:r>
              <a:rPr lang="en-US" baseline="0" dirty="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24</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25</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Northwestern University,</a:t>
            </a:r>
            <a:r>
              <a:rPr lang="en-US" baseline="0" dirty="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a:t>
            </a:r>
            <a:r>
              <a:rPr lang="en-US" baseline="0" dirty="0"/>
              <a:t> Collins in House</a:t>
            </a:r>
          </a:p>
          <a:p>
            <a:r>
              <a:rPr lang="en-US" baseline="0" dirty="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35</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36</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21272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42326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04431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BFA07B-C164-3147-9A4D-3FAE7F395571}" type="datetimeFigureOut">
              <a:rPr lang="en-US" smtClean="0"/>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BFA07B-C164-3147-9A4D-3FAE7F395571}" type="datetimeFigureOut">
              <a:rPr lang="en-US" smtClean="0"/>
              <a:t>2/26/21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FA07B-C164-3147-9A4D-3FAE7F395571}" type="datetimeFigureOut">
              <a:rPr lang="en-US" smtClean="0"/>
              <a:t>2/26/21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2/26/21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2/26/21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cc.com/video-clips/yzb7q2/the-colbert-report-colbert-super-pac---trevor-pott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oprweb.senate.gov/index.cfm?event=selectFields&amp;reset=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fdsearch.senate.gov/search/"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projects.propublica.org/itemizer/" TargetMode="External"/><Relationship Id="rId2" Type="http://schemas.openxmlformats.org/officeDocument/2006/relationships/hyperlink" Target="https://sunlightfoundation.com/projec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Covering the Federal  Government with Data</a:t>
            </a:r>
          </a:p>
        </p:txBody>
      </p:sp>
      <p:sp>
        <p:nvSpPr>
          <p:cNvPr id="3" name="Subtitle 2"/>
          <p:cNvSpPr>
            <a:spLocks noGrp="1"/>
          </p:cNvSpPr>
          <p:nvPr>
            <p:ph type="subTitle" idx="1"/>
          </p:nvPr>
        </p:nvSpPr>
        <p:spPr>
          <a:xfrm>
            <a:off x="381000" y="3886200"/>
            <a:ext cx="8382000" cy="2540000"/>
          </a:xfrm>
        </p:spPr>
        <p:txBody>
          <a:bodyPr>
            <a:normAutofit/>
          </a:bodyPr>
          <a:lstStyle/>
          <a:p>
            <a:r>
              <a:rPr lang="en-US" dirty="0"/>
              <a:t>Sean McMinn</a:t>
            </a:r>
          </a:p>
          <a:p>
            <a:endParaRPr lang="en-US" dirty="0"/>
          </a:p>
        </p:txBody>
      </p:sp>
    </p:spTree>
    <p:extLst>
      <p:ext uri="{BB962C8B-B14F-4D97-AF65-F5344CB8AC3E}">
        <p14:creationId xmlns:p14="http://schemas.microsoft.com/office/powerpoint/2010/main" val="311988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7C545FC7-F46F-FF4E-B070-1D57732938D1}"/>
              </a:ext>
            </a:extLst>
          </p:cNvPr>
          <p:cNvPicPr>
            <a:picLocks noGrp="1" noChangeAspect="1"/>
          </p:cNvPicPr>
          <p:nvPr>
            <p:ph idx="1"/>
          </p:nvPr>
        </p:nvPicPr>
        <p:blipFill>
          <a:blip r:embed="rId3"/>
          <a:stretch>
            <a:fillRect/>
          </a:stretch>
        </p:blipFill>
        <p:spPr>
          <a:xfrm>
            <a:off x="1440892" y="1600200"/>
            <a:ext cx="6262216" cy="4525963"/>
          </a:xfrm>
        </p:spPr>
      </p:pic>
    </p:spTree>
    <p:extLst>
      <p:ext uri="{BB962C8B-B14F-4D97-AF65-F5344CB8AC3E}">
        <p14:creationId xmlns:p14="http://schemas.microsoft.com/office/powerpoint/2010/main" val="410690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pair? </a:t>
            </a:r>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0D7CCA89-C094-7345-AD16-B93F47DF6EEA}"/>
              </a:ext>
            </a:extLst>
          </p:cNvPr>
          <p:cNvPicPr>
            <a:picLocks noGrp="1" noChangeAspect="1"/>
          </p:cNvPicPr>
          <p:nvPr>
            <p:ph idx="1"/>
          </p:nvPr>
        </p:nvPicPr>
        <p:blipFill>
          <a:blip r:embed="rId3"/>
          <a:stretch>
            <a:fillRect/>
          </a:stretch>
        </p:blipFill>
        <p:spPr>
          <a:xfrm>
            <a:off x="457200" y="3304235"/>
            <a:ext cx="8229600" cy="1117893"/>
          </a:xfrm>
        </p:spPr>
      </p:pic>
    </p:spTree>
    <p:extLst>
      <p:ext uri="{BB962C8B-B14F-4D97-AF65-F5344CB8AC3E}">
        <p14:creationId xmlns:p14="http://schemas.microsoft.com/office/powerpoint/2010/main" val="346323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All campaign </a:t>
            </a:r>
            <a:r>
              <a:rPr lang="en-US" i="1" dirty="0"/>
              <a:t>contributions</a:t>
            </a:r>
            <a:r>
              <a:rPr lang="en-US" dirty="0"/>
              <a:t> over $200 must be itemized and reported by the committee that receives them</a:t>
            </a:r>
          </a:p>
          <a:p>
            <a:r>
              <a:rPr lang="en-US" dirty="0"/>
              <a:t>All campaign </a:t>
            </a:r>
            <a:r>
              <a:rPr lang="en-US" i="1" dirty="0"/>
              <a:t>expenditures</a:t>
            </a:r>
            <a:r>
              <a:rPr lang="en-US" dirty="0"/>
              <a:t> must be itemized and reported by the committee</a:t>
            </a:r>
          </a:p>
        </p:txBody>
      </p:sp>
    </p:spTree>
    <p:extLst>
      <p:ext uri="{BB962C8B-B14F-4D97-AF65-F5344CB8AC3E}">
        <p14:creationId xmlns:p14="http://schemas.microsoft.com/office/powerpoint/2010/main" val="3924849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Rachel </a:t>
            </a:r>
            <a:r>
              <a:rPr lang="en-US" dirty="0" err="1"/>
              <a:t>Shorey</a:t>
            </a:r>
            <a:r>
              <a:rPr lang="en-US" dirty="0"/>
              <a:t>: Three general types of camp fin stories:</a:t>
            </a:r>
          </a:p>
          <a:p>
            <a:pPr marL="971550" lvl="1" indent="-514350">
              <a:buFont typeface="+mj-lt"/>
              <a:buAutoNum type="arabicPeriod"/>
            </a:pPr>
            <a:r>
              <a:rPr lang="en-US" b="1" dirty="0"/>
              <a:t>Horserace stories</a:t>
            </a:r>
            <a:r>
              <a:rPr lang="en-US" dirty="0"/>
              <a:t>: Which candidate is winning the money race?</a:t>
            </a:r>
          </a:p>
          <a:p>
            <a:pPr marL="971550" lvl="1" indent="-514350">
              <a:buFont typeface="+mj-lt"/>
              <a:buAutoNum type="arabicPeriod"/>
            </a:pPr>
            <a:r>
              <a:rPr lang="en-US" b="1" dirty="0"/>
              <a:t>Donor stories</a:t>
            </a:r>
            <a:r>
              <a:rPr lang="en-US" dirty="0"/>
              <a:t>: Who is giving money (and why)?</a:t>
            </a:r>
          </a:p>
          <a:p>
            <a:pPr marL="971550" lvl="1" indent="-514350">
              <a:buFont typeface="+mj-lt"/>
              <a:buAutoNum type="arabicPeriod"/>
            </a:pPr>
            <a:r>
              <a:rPr lang="en-US" b="1" dirty="0"/>
              <a:t>Legal analysis stories</a:t>
            </a:r>
            <a:r>
              <a:rPr lang="en-US" dirty="0"/>
              <a:t>: How are candidates working creatively inside (or outside) the law?</a:t>
            </a:r>
          </a:p>
        </p:txBody>
      </p:sp>
    </p:spTree>
    <p:extLst>
      <p:ext uri="{BB962C8B-B14F-4D97-AF65-F5344CB8AC3E}">
        <p14:creationId xmlns:p14="http://schemas.microsoft.com/office/powerpoint/2010/main" val="339876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stories?</a:t>
            </a:r>
          </a:p>
        </p:txBody>
      </p:sp>
    </p:spTree>
    <p:extLst>
      <p:ext uri="{BB962C8B-B14F-4D97-AF65-F5344CB8AC3E}">
        <p14:creationId xmlns:p14="http://schemas.microsoft.com/office/powerpoint/2010/main" val="190119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r>
              <a:rPr lang="en-US" dirty="0"/>
              <a:t>To touch on PACs:</a:t>
            </a:r>
          </a:p>
          <a:p>
            <a:pPr lvl="1"/>
            <a:r>
              <a:rPr lang="en-US" dirty="0"/>
              <a:t>Anyone can set up their own committee to help a campaign</a:t>
            </a:r>
          </a:p>
          <a:p>
            <a:pPr lvl="2"/>
            <a:r>
              <a:rPr lang="en-US" dirty="0"/>
              <a:t>BUT there’s limitations on how much you can spend</a:t>
            </a:r>
          </a:p>
          <a:p>
            <a:pPr lvl="1"/>
            <a:r>
              <a:rPr lang="en-US" dirty="0"/>
              <a:t>The answer? Super PACs</a:t>
            </a:r>
          </a:p>
          <a:p>
            <a:pPr lvl="2"/>
            <a:r>
              <a:rPr lang="en-US" dirty="0">
                <a:hlinkClick r:id="rId2"/>
              </a:rPr>
              <a:t>http://www.cc.com/video-clips/yzb7q2/the-colbert-report-colbert-super-pac---trevor-potter</a:t>
            </a:r>
            <a:r>
              <a:rPr lang="en-US" dirty="0"/>
              <a:t> </a:t>
            </a:r>
          </a:p>
        </p:txBody>
      </p:sp>
    </p:spTree>
    <p:extLst>
      <p:ext uri="{BB962C8B-B14F-4D97-AF65-F5344CB8AC3E}">
        <p14:creationId xmlns:p14="http://schemas.microsoft.com/office/powerpoint/2010/main" val="44466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How can reporters find these stories? </a:t>
            </a:r>
          </a:p>
          <a:p>
            <a:pPr lvl="1"/>
            <a:r>
              <a:rPr lang="en-US" dirty="0" err="1"/>
              <a:t>FEC.gov</a:t>
            </a:r>
            <a:r>
              <a:rPr lang="en-US" dirty="0"/>
              <a:t> </a:t>
            </a:r>
            <a:r>
              <a:rPr lang="mr-IN" dirty="0"/>
              <a:t>–</a:t>
            </a:r>
            <a:r>
              <a:rPr lang="en-US" dirty="0"/>
              <a:t> your best friend for federal campaign finance</a:t>
            </a:r>
          </a:p>
        </p:txBody>
      </p:sp>
    </p:spTree>
    <p:extLst>
      <p:ext uri="{BB962C8B-B14F-4D97-AF65-F5344CB8AC3E}">
        <p14:creationId xmlns:p14="http://schemas.microsoft.com/office/powerpoint/2010/main" val="233235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Pitfalls</a:t>
            </a:r>
          </a:p>
          <a:p>
            <a:pPr lvl="1"/>
            <a:r>
              <a:rPr lang="en-US" dirty="0"/>
              <a:t>Amendments</a:t>
            </a:r>
          </a:p>
          <a:p>
            <a:pPr lvl="1"/>
            <a:r>
              <a:rPr lang="en-US" dirty="0"/>
              <a:t>Refunds</a:t>
            </a:r>
          </a:p>
          <a:p>
            <a:pPr lvl="1"/>
            <a:r>
              <a:rPr lang="en-US" dirty="0"/>
              <a:t>$200 caveat </a:t>
            </a:r>
            <a:r>
              <a:rPr lang="mr-IN" dirty="0"/>
              <a:t>–</a:t>
            </a:r>
            <a:r>
              <a:rPr lang="en-US" dirty="0"/>
              <a:t> small </a:t>
            </a:r>
            <a:r>
              <a:rPr lang="en-US" dirty="0" err="1"/>
              <a:t>vs</a:t>
            </a:r>
            <a:r>
              <a:rPr lang="en-US" dirty="0"/>
              <a:t> big donors</a:t>
            </a:r>
          </a:p>
          <a:p>
            <a:pPr lvl="1"/>
            <a:r>
              <a:rPr lang="en-US" dirty="0"/>
              <a:t>Generally good to check your analysis by someone who’s done this before</a:t>
            </a:r>
          </a:p>
        </p:txBody>
      </p:sp>
    </p:spTree>
    <p:extLst>
      <p:ext uri="{BB962C8B-B14F-4D97-AF65-F5344CB8AC3E}">
        <p14:creationId xmlns:p14="http://schemas.microsoft.com/office/powerpoint/2010/main" val="2420566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a:xfrm>
            <a:off x="457200" y="1600201"/>
            <a:ext cx="8350250" cy="1252728"/>
          </a:xfrm>
        </p:spPr>
        <p:txBody>
          <a:bodyPr>
            <a:normAutofit fontScale="70000" lnSpcReduction="20000"/>
          </a:bodyPr>
          <a:lstStyle/>
          <a:p>
            <a:r>
              <a:rPr lang="en-US" dirty="0"/>
              <a:t>There’s a LOT of money to be made in Washington lobbying</a:t>
            </a:r>
          </a:p>
          <a:p>
            <a:endParaRPr lang="en-US" dirty="0"/>
          </a:p>
          <a:p>
            <a:r>
              <a:rPr lang="en-US" dirty="0"/>
              <a:t>Source: </a:t>
            </a:r>
            <a:r>
              <a:rPr lang="en-US" dirty="0" err="1"/>
              <a:t>OpenSecrets</a:t>
            </a:r>
            <a:r>
              <a:rPr lang="en-US" dirty="0"/>
              <a:t> </a:t>
            </a:r>
          </a:p>
        </p:txBody>
      </p:sp>
      <p:pic>
        <p:nvPicPr>
          <p:cNvPr id="5" name="Picture 4">
            <a:extLst>
              <a:ext uri="{FF2B5EF4-FFF2-40B4-BE49-F238E27FC236}">
                <a16:creationId xmlns:a16="http://schemas.microsoft.com/office/drawing/2014/main" id="{194737F1-215F-F642-9A7B-E4DC414D2D63}"/>
              </a:ext>
            </a:extLst>
          </p:cNvPr>
          <p:cNvPicPr>
            <a:picLocks noChangeAspect="1"/>
          </p:cNvPicPr>
          <p:nvPr/>
        </p:nvPicPr>
        <p:blipFill>
          <a:blip r:embed="rId3"/>
          <a:stretch>
            <a:fillRect/>
          </a:stretch>
        </p:blipFill>
        <p:spPr>
          <a:xfrm>
            <a:off x="457200" y="2946402"/>
            <a:ext cx="5966714" cy="3596130"/>
          </a:xfrm>
          <a:prstGeom prst="rect">
            <a:avLst/>
          </a:prstGeom>
        </p:spPr>
      </p:pic>
    </p:spTree>
    <p:extLst>
      <p:ext uri="{BB962C8B-B14F-4D97-AF65-F5344CB8AC3E}">
        <p14:creationId xmlns:p14="http://schemas.microsoft.com/office/powerpoint/2010/main" val="1445719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normAutofit/>
          </a:bodyPr>
          <a:lstStyle/>
          <a:p>
            <a:r>
              <a:rPr lang="en-US" dirty="0"/>
              <a:t>Lobbyists also have to report their spending</a:t>
            </a:r>
          </a:p>
          <a:p>
            <a:pPr lvl="1"/>
            <a:r>
              <a:rPr lang="en-US" dirty="0"/>
              <a:t>But it’s nowhere near as regulated as the FEC’s reports (and that’s saying something)</a:t>
            </a:r>
          </a:p>
          <a:p>
            <a:pPr lvl="1"/>
            <a:r>
              <a:rPr lang="en-US" dirty="0"/>
              <a:t>Only have to register if (via NYT):</a:t>
            </a:r>
          </a:p>
          <a:p>
            <a:pPr marL="1371600" lvl="2" indent="-514350">
              <a:buFont typeface="+mj-lt"/>
              <a:buAutoNum type="arabicPeriod"/>
            </a:pPr>
            <a:r>
              <a:rPr lang="en-US" dirty="0"/>
              <a:t>Do you make more than $3,000 over three months from lobbying?</a:t>
            </a:r>
          </a:p>
          <a:p>
            <a:pPr marL="1371600" lvl="2" indent="-514350">
              <a:buFont typeface="+mj-lt"/>
              <a:buAutoNum type="arabicPeriod"/>
            </a:pPr>
            <a:r>
              <a:rPr lang="en-US" dirty="0"/>
              <a:t>Have you had more than one lobbying contact?</a:t>
            </a:r>
          </a:p>
          <a:p>
            <a:pPr marL="1371600" lvl="2" indent="-514350">
              <a:buFont typeface="+mj-lt"/>
              <a:buAutoNum type="arabicPeriod"/>
            </a:pPr>
            <a:r>
              <a:rPr lang="en-US" dirty="0"/>
              <a:t>Have you spent more than 20 percent of your time lobbying for a single client over three months?</a:t>
            </a:r>
          </a:p>
        </p:txBody>
      </p:sp>
    </p:spTree>
    <p:extLst>
      <p:ext uri="{BB962C8B-B14F-4D97-AF65-F5344CB8AC3E}">
        <p14:creationId xmlns:p14="http://schemas.microsoft.com/office/powerpoint/2010/main" val="2800498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Senate portal for lobbying forms: </a:t>
            </a:r>
          </a:p>
          <a:p>
            <a:r>
              <a:rPr lang="en-US" dirty="0">
                <a:hlinkClick r:id="rId3"/>
              </a:rPr>
              <a:t>https://soprweb.senate.gov/index.cfm?event=selectFields&amp;reset=1</a:t>
            </a:r>
            <a:endParaRPr lang="en-US" dirty="0"/>
          </a:p>
        </p:txBody>
      </p:sp>
    </p:spTree>
    <p:extLst>
      <p:ext uri="{BB962C8B-B14F-4D97-AF65-F5344CB8AC3E}">
        <p14:creationId xmlns:p14="http://schemas.microsoft.com/office/powerpoint/2010/main" val="28048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a data story</a:t>
            </a:r>
          </a:p>
        </p:txBody>
      </p:sp>
      <p:sp>
        <p:nvSpPr>
          <p:cNvPr id="3" name="Content Placeholder 2"/>
          <p:cNvSpPr>
            <a:spLocks noGrp="1"/>
          </p:cNvSpPr>
          <p:nvPr>
            <p:ph idx="1"/>
          </p:nvPr>
        </p:nvSpPr>
        <p:spPr/>
        <p:txBody>
          <a:bodyPr/>
          <a:lstStyle/>
          <a:p>
            <a:pPr marL="514350" indent="-514350">
              <a:buFont typeface="+mj-lt"/>
              <a:buAutoNum type="arabicPeriod"/>
            </a:pPr>
            <a:r>
              <a:rPr lang="en-US" dirty="0"/>
              <a:t>Find data</a:t>
            </a:r>
          </a:p>
          <a:p>
            <a:pPr marL="514350" indent="-514350">
              <a:buFont typeface="+mj-lt"/>
              <a:buAutoNum type="arabicPeriod"/>
            </a:pPr>
            <a:r>
              <a:rPr lang="en-US" dirty="0"/>
              <a:t>Clean data</a:t>
            </a:r>
          </a:p>
          <a:p>
            <a:pPr marL="514350" indent="-514350">
              <a:buFont typeface="+mj-lt"/>
              <a:buAutoNum type="arabicPeriod"/>
            </a:pPr>
            <a:r>
              <a:rPr lang="en-US" b="1" u="sng" dirty="0"/>
              <a:t>Analyze data</a:t>
            </a:r>
          </a:p>
          <a:p>
            <a:pPr marL="514350" indent="-514350">
              <a:buFont typeface="+mj-lt"/>
              <a:buAutoNum type="arabicPeriod"/>
            </a:pPr>
            <a:r>
              <a:rPr lang="en-US" dirty="0"/>
              <a:t>Present data</a:t>
            </a:r>
          </a:p>
        </p:txBody>
      </p:sp>
    </p:spTree>
    <p:extLst>
      <p:ext uri="{BB962C8B-B14F-4D97-AF65-F5344CB8AC3E}">
        <p14:creationId xmlns:p14="http://schemas.microsoft.com/office/powerpoint/2010/main" val="8568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Pitfalls</a:t>
            </a:r>
          </a:p>
          <a:p>
            <a:pPr lvl="1"/>
            <a:r>
              <a:rPr lang="en-US" dirty="0"/>
              <a:t>Aggregate data only avail in XML</a:t>
            </a:r>
          </a:p>
          <a:p>
            <a:pPr lvl="1"/>
            <a:r>
              <a:rPr lang="en-US" dirty="0"/>
              <a:t>Clients and lobbyists both have to report same spending on different reports</a:t>
            </a:r>
          </a:p>
          <a:p>
            <a:pPr lvl="1"/>
            <a:r>
              <a:rPr lang="en-US" dirty="0"/>
              <a:t>Numbers are approximate</a:t>
            </a:r>
          </a:p>
          <a:p>
            <a:pPr lvl="1"/>
            <a:r>
              <a:rPr lang="en-US" dirty="0"/>
              <a:t>Lobbying topics are not exclusive to one report</a:t>
            </a:r>
          </a:p>
          <a:p>
            <a:pPr lvl="1"/>
            <a:r>
              <a:rPr lang="en-US" dirty="0"/>
              <a:t>Amendments</a:t>
            </a:r>
          </a:p>
          <a:p>
            <a:pPr lvl="1"/>
            <a:endParaRPr lang="en-US" dirty="0"/>
          </a:p>
        </p:txBody>
      </p:sp>
    </p:spTree>
    <p:extLst>
      <p:ext uri="{BB962C8B-B14F-4D97-AF65-F5344CB8AC3E}">
        <p14:creationId xmlns:p14="http://schemas.microsoft.com/office/powerpoint/2010/main" val="42831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lstStyle/>
          <a:p>
            <a:r>
              <a:rPr lang="en-US" b="1" dirty="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p>
        </p:txBody>
      </p:sp>
    </p:spTree>
    <p:extLst>
      <p:ext uri="{BB962C8B-B14F-4D97-AF65-F5344CB8AC3E}">
        <p14:creationId xmlns:p14="http://schemas.microsoft.com/office/powerpoint/2010/main" val="3301566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normAutofit/>
          </a:bodyPr>
          <a:lstStyle/>
          <a:p>
            <a:r>
              <a:rPr lang="en-US" b="1" dirty="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p>
        </p:txBody>
      </p:sp>
    </p:spTree>
    <p:extLst>
      <p:ext uri="{BB962C8B-B14F-4D97-AF65-F5344CB8AC3E}">
        <p14:creationId xmlns:p14="http://schemas.microsoft.com/office/powerpoint/2010/main" val="3806897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http://clerk.house.gov/public_disc/financial-search.aspx</a:t>
            </a:r>
            <a:endParaRPr lang="en-US" dirty="0"/>
          </a:p>
          <a:p>
            <a:r>
              <a:rPr lang="en-US" dirty="0"/>
              <a:t>Senate: </a:t>
            </a:r>
            <a:r>
              <a:rPr lang="en-US" dirty="0">
                <a:hlinkClick r:id="rId4"/>
              </a:rPr>
              <a:t>https://efdsearch.senate.gov/search/</a:t>
            </a:r>
            <a:r>
              <a:rPr lang="en-US" dirty="0"/>
              <a:t> </a:t>
            </a:r>
          </a:p>
        </p:txBody>
      </p:sp>
    </p:spTree>
    <p:extLst>
      <p:ext uri="{BB962C8B-B14F-4D97-AF65-F5344CB8AC3E}">
        <p14:creationId xmlns:p14="http://schemas.microsoft.com/office/powerpoint/2010/main" val="1443532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r>
              <a:rPr lang="en-US" dirty="0" err="1"/>
              <a:t>Opensecrets.org</a:t>
            </a:r>
            <a:r>
              <a:rPr lang="en-US" dirty="0">
                <a:hlinkClick r:id="rId2"/>
              </a:rPr>
              <a:t>/</a:t>
            </a:r>
            <a:endParaRPr lang="en-US" dirty="0"/>
          </a:p>
          <a:p>
            <a:r>
              <a:rPr lang="en-US" dirty="0" err="1"/>
              <a:t>Propublica</a:t>
            </a:r>
            <a:r>
              <a:rPr lang="en-US" dirty="0"/>
              <a:t> FEC Itemizer </a:t>
            </a:r>
            <a:r>
              <a:rPr lang="en-US" dirty="0">
                <a:hlinkClick r:id="rId3"/>
              </a:rPr>
              <a:t>https://projects.propublica.org/itemizer/</a:t>
            </a:r>
            <a:r>
              <a:rPr lang="en-US" dirty="0"/>
              <a:t> </a:t>
            </a:r>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guy?</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Does this help?</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He liked </a:t>
            </a:r>
            <a:r>
              <a:rPr lang="en-US" dirty="0" err="1"/>
              <a:t>Downton</a:t>
            </a:r>
            <a:r>
              <a:rPr lang="en-US" dirty="0"/>
              <a:t> Abbey </a:t>
            </a:r>
            <a:r>
              <a:rPr lang="mr-IN" dirty="0"/>
              <a:t>…</a:t>
            </a:r>
            <a:r>
              <a:rPr lang="en-US" dirty="0"/>
              <a:t> a lot.</a:t>
            </a:r>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1C09764E-5E4A-6344-A9A1-3018A36F0FC9}"/>
              </a:ext>
            </a:extLst>
          </p:cNvPr>
          <p:cNvPicPr>
            <a:picLocks noGrp="1" noChangeAspect="1"/>
          </p:cNvPicPr>
          <p:nvPr>
            <p:ph idx="1"/>
          </p:nvPr>
        </p:nvPicPr>
        <p:blipFill>
          <a:blip r:embed="rId3"/>
          <a:stretch>
            <a:fillRect/>
          </a:stretch>
        </p:blipFill>
        <p:spPr>
          <a:xfrm>
            <a:off x="2032000" y="2002631"/>
            <a:ext cx="5080000" cy="3721100"/>
          </a:xfrm>
        </p:spPr>
      </p:pic>
    </p:spTree>
    <p:extLst>
      <p:ext uri="{BB962C8B-B14F-4D97-AF65-F5344CB8AC3E}">
        <p14:creationId xmlns:p14="http://schemas.microsoft.com/office/powerpoint/2010/main" val="274855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7" name="Content Placeholder 6">
            <a:extLst>
              <a:ext uri="{FF2B5EF4-FFF2-40B4-BE49-F238E27FC236}">
                <a16:creationId xmlns:a16="http://schemas.microsoft.com/office/drawing/2014/main" id="{4A6130A1-F586-CC4F-8588-9259DC66B697}"/>
              </a:ext>
            </a:extLst>
          </p:cNvPr>
          <p:cNvPicPr>
            <a:picLocks noGrp="1" noChangeAspect="1"/>
          </p:cNvPicPr>
          <p:nvPr>
            <p:ph idx="1"/>
          </p:nvPr>
        </p:nvPicPr>
        <p:blipFill>
          <a:blip r:embed="rId3"/>
          <a:stretch>
            <a:fillRect/>
          </a:stretch>
        </p:blipFill>
        <p:spPr>
          <a:xfrm>
            <a:off x="457200" y="3014955"/>
            <a:ext cx="8229600" cy="1696452"/>
          </a:xfrm>
        </p:spPr>
      </p:pic>
    </p:spTree>
    <p:extLst>
      <p:ext uri="{BB962C8B-B14F-4D97-AF65-F5344CB8AC3E}">
        <p14:creationId xmlns:p14="http://schemas.microsoft.com/office/powerpoint/2010/main" val="3654182365"/>
      </p:ext>
    </p:extLst>
  </p:cSld>
  <p:clrMapOvr>
    <a:masterClrMapping/>
  </p:clrMapOvr>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44742</TotalTime>
  <Words>699</Words>
  <Application>Microsoft Macintosh PowerPoint</Application>
  <PresentationFormat>On-screen Show (4:3)</PresentationFormat>
  <Paragraphs>118</Paragraphs>
  <Slides>37</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Corbel</vt:lpstr>
      <vt:lpstr>Twilight</vt:lpstr>
      <vt:lpstr>Covering the Federal  Government with Data</vt:lpstr>
      <vt:lpstr>Data stories?</vt:lpstr>
      <vt:lpstr>Steps to a data story</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Microsoft Office User</cp:lastModifiedBy>
  <cp:revision>252</cp:revision>
  <dcterms:created xsi:type="dcterms:W3CDTF">2018-07-03T20:07:00Z</dcterms:created>
  <dcterms:modified xsi:type="dcterms:W3CDTF">2021-02-27T15:00:48Z</dcterms:modified>
</cp:coreProperties>
</file>